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2010600030101010101" charset="0"/>
      <p:regular r:id="rId11"/>
    </p:embeddedFont>
    <p:embeddedFont>
      <p:font typeface="思源黑体 Bold" panose="02010600030101010101" charset="-122"/>
      <p:regular r:id="rId12"/>
    </p:embeddedFont>
    <p:embeddedFont>
      <p:font typeface="思源黑体" panose="02010600030101010101" charset="-122"/>
      <p:regular r:id="rId13"/>
    </p:embeddedFont>
    <p:embeddedFont>
      <p:font typeface="Montserrat Heavy" panose="02010600030101010101" charset="0"/>
      <p:regular r:id="rId14"/>
    </p:embeddedFont>
    <p:embeddedFont>
      <p:font typeface="Montserrat Medium" panose="02010600030101010101" charset="0"/>
      <p:regular r:id="rId15"/>
    </p:embeddedFont>
    <p:embeddedFont>
      <p:font typeface="思源黑体-超粗体" panose="02010600030101010101" charset="-122"/>
      <p:regular r:id="rId16"/>
    </p:embeddedFont>
    <p:embeddedFont>
      <p:font typeface="Montserrat Ultra-Bold" panose="02010600030101010101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4" autoAdjust="0"/>
    <p:restoredTop sz="94622" autoAdjust="0"/>
  </p:normalViewPr>
  <p:slideViewPr>
    <p:cSldViewPr>
      <p:cViewPr>
        <p:scale>
          <a:sx n="66" d="100"/>
          <a:sy n="66" d="100"/>
        </p:scale>
        <p:origin x="748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87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56A9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09177" y="0"/>
            <a:ext cx="5378823" cy="10287000"/>
            <a:chOff x="0" y="0"/>
            <a:chExt cx="7171764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71817" cy="13716000"/>
            </a:xfrm>
            <a:custGeom>
              <a:avLst/>
              <a:gdLst/>
              <a:ahLst/>
              <a:cxnLst/>
              <a:rect l="l" t="t" r="r" b="b"/>
              <a:pathLst>
                <a:path w="7171817" h="13716000">
                  <a:moveTo>
                    <a:pt x="0" y="0"/>
                  </a:moveTo>
                  <a:lnTo>
                    <a:pt x="7171817" y="0"/>
                  </a:lnTo>
                  <a:lnTo>
                    <a:pt x="7171817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A3D0E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73052" y="8027892"/>
            <a:ext cx="12014947" cy="2259106"/>
            <a:chOff x="0" y="0"/>
            <a:chExt cx="16019930" cy="3012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19907" cy="3012186"/>
            </a:xfrm>
            <a:custGeom>
              <a:avLst/>
              <a:gdLst/>
              <a:ahLst/>
              <a:cxnLst/>
              <a:rect l="l" t="t" r="r" b="b"/>
              <a:pathLst>
                <a:path w="16019907" h="3012186">
                  <a:moveTo>
                    <a:pt x="0" y="0"/>
                  </a:moveTo>
                  <a:lnTo>
                    <a:pt x="16019907" y="0"/>
                  </a:lnTo>
                  <a:lnTo>
                    <a:pt x="16019907" y="3012186"/>
                  </a:lnTo>
                  <a:lnTo>
                    <a:pt x="0" y="3012186"/>
                  </a:ln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06656" y="5379432"/>
            <a:ext cx="576900" cy="576900"/>
          </a:xfrm>
          <a:custGeom>
            <a:avLst/>
            <a:gdLst/>
            <a:ahLst/>
            <a:cxnLst/>
            <a:rect l="l" t="t" r="r" b="b"/>
            <a:pathLst>
              <a:path w="576900" h="576900">
                <a:moveTo>
                  <a:pt x="0" y="0"/>
                </a:moveTo>
                <a:lnTo>
                  <a:pt x="576900" y="0"/>
                </a:lnTo>
                <a:lnTo>
                  <a:pt x="576900" y="576900"/>
                </a:lnTo>
                <a:lnTo>
                  <a:pt x="0" y="5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79861" y="5379432"/>
            <a:ext cx="576900" cy="576900"/>
          </a:xfrm>
          <a:custGeom>
            <a:avLst/>
            <a:gdLst/>
            <a:ahLst/>
            <a:cxnLst/>
            <a:rect l="l" t="t" r="r" b="b"/>
            <a:pathLst>
              <a:path w="576900" h="576900">
                <a:moveTo>
                  <a:pt x="0" y="0"/>
                </a:moveTo>
                <a:lnTo>
                  <a:pt x="576900" y="0"/>
                </a:lnTo>
                <a:lnTo>
                  <a:pt x="576900" y="576900"/>
                </a:lnTo>
                <a:lnTo>
                  <a:pt x="0" y="57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68374" y="2050106"/>
            <a:ext cx="1290918" cy="1290918"/>
            <a:chOff x="0" y="0"/>
            <a:chExt cx="1721224" cy="17212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1231" cy="1721231"/>
            </a:xfrm>
            <a:custGeom>
              <a:avLst/>
              <a:gdLst/>
              <a:ahLst/>
              <a:cxnLst/>
              <a:rect l="l" t="t" r="r" b="b"/>
              <a:pathLst>
                <a:path w="1721231" h="1721231">
                  <a:moveTo>
                    <a:pt x="0" y="206248"/>
                  </a:moveTo>
                  <a:cubicBezTo>
                    <a:pt x="0" y="92329"/>
                    <a:pt x="92329" y="0"/>
                    <a:pt x="206248" y="0"/>
                  </a:cubicBezTo>
                  <a:lnTo>
                    <a:pt x="1514983" y="0"/>
                  </a:lnTo>
                  <a:cubicBezTo>
                    <a:pt x="1628902" y="0"/>
                    <a:pt x="1721231" y="92329"/>
                    <a:pt x="1721231" y="206248"/>
                  </a:cubicBezTo>
                  <a:lnTo>
                    <a:pt x="1721231" y="1514983"/>
                  </a:lnTo>
                  <a:cubicBezTo>
                    <a:pt x="1721231" y="1628902"/>
                    <a:pt x="1628902" y="1721231"/>
                    <a:pt x="1514983" y="1721231"/>
                  </a:cubicBezTo>
                  <a:lnTo>
                    <a:pt x="206248" y="1721231"/>
                  </a:lnTo>
                  <a:cubicBezTo>
                    <a:pt x="92329" y="1721231"/>
                    <a:pt x="0" y="1628902"/>
                    <a:pt x="0" y="1514983"/>
                  </a:cubicBezTo>
                  <a:close/>
                </a:path>
              </a:pathLst>
            </a:custGeom>
            <a:blipFill>
              <a:blip r:embed="rId6"/>
              <a:stretch>
                <a:fillRect t="-890" b="-8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778565" y="9154785"/>
            <a:ext cx="3409440" cy="4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rPr>
              <a:t>European and American style Business planning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6390" y="827366"/>
            <a:ext cx="3156406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FFFFFF"/>
              </a:solidFill>
              <a:latin typeface="思源黑体-超粗体"/>
              <a:ea typeface="思源黑体-超粗体"/>
              <a:cs typeface="思源黑体-超粗体"/>
              <a:sym typeface="思源黑体-超粗体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96390" y="466084"/>
            <a:ext cx="1818150" cy="3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76032" y="524442"/>
            <a:ext cx="1645476" cy="39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CLICK HERE </a:t>
            </a:r>
          </a:p>
          <a:p>
            <a:pPr algn="ctr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ADD A 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09789" y="6337705"/>
            <a:ext cx="231558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汇报人：陈奕辰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58353" y="8750106"/>
            <a:ext cx="2806485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D96B5"/>
                </a:solidFill>
                <a:latin typeface="Montserrat"/>
                <a:ea typeface="Montserrat"/>
                <a:cs typeface="Montserrat"/>
                <a:sym typeface="Montserrat"/>
              </a:rPr>
              <a:t>https://www.canva.cn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09789" y="6840625"/>
            <a:ext cx="231558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20250509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82620" y="8595173"/>
            <a:ext cx="855490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A3D0E0">
                    <a:alpha val="30980"/>
                  </a:srgb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74774" y="428163"/>
            <a:ext cx="2422248" cy="44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2"/>
              </a:lnSpc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General demonstration template of fresh watercolor</a:t>
            </a:r>
          </a:p>
        </p:txBody>
      </p:sp>
      <p:sp>
        <p:nvSpPr>
          <p:cNvPr id="21" name="Freeform 21"/>
          <p:cNvSpPr/>
          <p:nvPr/>
        </p:nvSpPr>
        <p:spPr>
          <a:xfrm>
            <a:off x="2379861" y="4941163"/>
            <a:ext cx="10511013" cy="5345836"/>
          </a:xfrm>
          <a:custGeom>
            <a:avLst/>
            <a:gdLst/>
            <a:ahLst/>
            <a:cxnLst/>
            <a:rect l="l" t="t" r="r" b="b"/>
            <a:pathLst>
              <a:path w="10511013" h="5345836">
                <a:moveTo>
                  <a:pt x="0" y="0"/>
                </a:moveTo>
                <a:lnTo>
                  <a:pt x="10511013" y="0"/>
                </a:lnTo>
                <a:lnTo>
                  <a:pt x="10511013" y="5345835"/>
                </a:lnTo>
                <a:lnTo>
                  <a:pt x="0" y="5345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119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96390" y="2157647"/>
            <a:ext cx="10481579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 err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LinguaTrainer</a:t>
            </a:r>
            <a:endParaRPr lang="en-US" sz="9000" dirty="0">
              <a:solidFill>
                <a:srgbClr val="FFFFFF"/>
              </a:solidFill>
              <a:latin typeface="思源黑体-超粗体"/>
              <a:ea typeface="思源黑体-超粗体"/>
              <a:cs typeface="思源黑体-超粗体"/>
              <a:sym typeface="思源黑体-超粗体"/>
            </a:endParaRPr>
          </a:p>
          <a:p>
            <a:pPr algn="l">
              <a:lnSpc>
                <a:spcPts val="5519"/>
              </a:lnSpc>
            </a:pPr>
            <a:r>
              <a:rPr lang="en-US" sz="4599" dirty="0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             ——</a:t>
            </a:r>
            <a:r>
              <a:rPr lang="en-US" sz="4599" dirty="0" err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舌部肌肉智能训练器</a:t>
            </a:r>
            <a:endParaRPr lang="en-US" sz="4599" dirty="0">
              <a:solidFill>
                <a:srgbClr val="FFFFFF"/>
              </a:solidFill>
              <a:latin typeface="思源黑体-超粗体"/>
              <a:ea typeface="思源黑体-超粗体"/>
              <a:cs typeface="思源黑体-超粗体"/>
              <a:sym typeface="思源黑体-超粗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09789" y="4045813"/>
            <a:ext cx="3377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感知、通信与控制大作业第一次汇报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969294"/>
            <a:ext cx="7549408" cy="6883365"/>
          </a:xfrm>
          <a:custGeom>
            <a:avLst/>
            <a:gdLst/>
            <a:ahLst/>
            <a:cxnLst/>
            <a:rect l="l" t="t" r="r" b="b"/>
            <a:pathLst>
              <a:path w="7549408" h="6883365">
                <a:moveTo>
                  <a:pt x="0" y="0"/>
                </a:moveTo>
                <a:lnTo>
                  <a:pt x="7549409" y="0"/>
                </a:lnTo>
                <a:lnTo>
                  <a:pt x="7549409" y="6883366"/>
                </a:lnTo>
                <a:lnTo>
                  <a:pt x="0" y="688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48" r="-192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7514" y="266836"/>
            <a:ext cx="10287705" cy="11222951"/>
          </a:xfrm>
          <a:custGeom>
            <a:avLst/>
            <a:gdLst/>
            <a:ahLst/>
            <a:cxnLst/>
            <a:rect l="l" t="t" r="r" b="b"/>
            <a:pathLst>
              <a:path w="10287705" h="11222951">
                <a:moveTo>
                  <a:pt x="0" y="0"/>
                </a:moveTo>
                <a:lnTo>
                  <a:pt x="10287705" y="0"/>
                </a:lnTo>
                <a:lnTo>
                  <a:pt x="10287705" y="11222951"/>
                </a:lnTo>
                <a:lnTo>
                  <a:pt x="0" y="1122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233" r="-97542"/>
            </a:stretch>
          </a:blipFill>
        </p:spPr>
      </p:sp>
      <p:sp>
        <p:nvSpPr>
          <p:cNvPr id="4" name="AutoShape 4"/>
          <p:cNvSpPr/>
          <p:nvPr/>
        </p:nvSpPr>
        <p:spPr>
          <a:xfrm rot="3965">
            <a:off x="9098570" y="3358736"/>
            <a:ext cx="8258365" cy="0"/>
          </a:xfrm>
          <a:prstGeom prst="line">
            <a:avLst/>
          </a:prstGeom>
          <a:ln w="9525" cap="rnd">
            <a:solidFill>
              <a:srgbClr val="56A9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560178" y="8284969"/>
            <a:ext cx="2025654" cy="288948"/>
          </a:xfrm>
          <a:custGeom>
            <a:avLst/>
            <a:gdLst/>
            <a:ahLst/>
            <a:cxnLst/>
            <a:rect l="l" t="t" r="r" b="b"/>
            <a:pathLst>
              <a:path w="2025654" h="288948">
                <a:moveTo>
                  <a:pt x="0" y="0"/>
                </a:moveTo>
                <a:lnTo>
                  <a:pt x="2025654" y="0"/>
                </a:lnTo>
                <a:lnTo>
                  <a:pt x="2025654" y="288949"/>
                </a:lnTo>
                <a:lnTo>
                  <a:pt x="0" y="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2233811" y="6473014"/>
            <a:ext cx="5123121" cy="4763"/>
          </a:xfrm>
          <a:prstGeom prst="line">
            <a:avLst/>
          </a:prstGeom>
          <a:ln w="9525" cap="rnd">
            <a:solidFill>
              <a:srgbClr val="56A9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2791796" y="1969295"/>
            <a:ext cx="10341206" cy="6883365"/>
          </a:xfrm>
          <a:custGeom>
            <a:avLst/>
            <a:gdLst/>
            <a:ahLst/>
            <a:cxnLst/>
            <a:rect l="l" t="t" r="r" b="b"/>
            <a:pathLst>
              <a:path w="10341206" h="6883365">
                <a:moveTo>
                  <a:pt x="0" y="0"/>
                </a:moveTo>
                <a:lnTo>
                  <a:pt x="10341206" y="0"/>
                </a:lnTo>
                <a:lnTo>
                  <a:pt x="10341206" y="6883364"/>
                </a:lnTo>
                <a:lnTo>
                  <a:pt x="0" y="6883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38101" y="6302952"/>
            <a:ext cx="7499016" cy="3086100"/>
            <a:chOff x="0" y="0"/>
            <a:chExt cx="9998688" cy="4114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8710" cy="4114800"/>
            </a:xfrm>
            <a:custGeom>
              <a:avLst/>
              <a:gdLst/>
              <a:ahLst/>
              <a:cxnLst/>
              <a:rect l="l" t="t" r="r" b="b"/>
              <a:pathLst>
                <a:path w="9998710" h="4114800">
                  <a:moveTo>
                    <a:pt x="0" y="0"/>
                  </a:moveTo>
                  <a:lnTo>
                    <a:pt x="9998710" y="0"/>
                  </a:lnTo>
                  <a:lnTo>
                    <a:pt x="9998710" y="4114800"/>
                  </a:lnTo>
                  <a:lnTo>
                    <a:pt x="0" y="4114800"/>
                  </a:lnTo>
                  <a:close/>
                </a:path>
              </a:pathLst>
            </a:custGeom>
            <a:solidFill>
              <a:srgbClr val="56A9C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546911" y="6483861"/>
            <a:ext cx="27933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目标用户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8101" y="7468785"/>
            <a:ext cx="7320499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l">
              <a:lnSpc>
                <a:spcPts val="4367"/>
              </a:lnSpc>
              <a:buFont typeface="Arial"/>
              <a:buChar char="•"/>
            </a:pPr>
            <a:r>
              <a:rPr lang="en-US" sz="2799" b="1" dirty="0" err="1">
                <a:solidFill>
                  <a:srgbClr val="FFFFFF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中风后舌部运动障碍患者</a:t>
            </a:r>
            <a:endParaRPr lang="en-US" sz="2799" b="1" dirty="0">
              <a:solidFill>
                <a:srgbClr val="FFFFFF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  <a:p>
            <a:pPr marL="604519" lvl="1" indent="-302260" algn="l">
              <a:lnSpc>
                <a:spcPts val="4367"/>
              </a:lnSpc>
              <a:buFont typeface="Arial"/>
              <a:buChar char="•"/>
            </a:pPr>
            <a:r>
              <a:rPr lang="en-US" sz="2799" b="1" dirty="0" err="1">
                <a:solidFill>
                  <a:srgbClr val="FFFFFF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儿童发育迟缓者（如语言发育障碍</a:t>
            </a:r>
            <a:r>
              <a:rPr lang="en-US" sz="2799" b="1" dirty="0">
                <a:solidFill>
                  <a:srgbClr val="FFFFFF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）</a:t>
            </a:r>
          </a:p>
          <a:p>
            <a:pPr marL="604519" lvl="1" indent="-302260" algn="l">
              <a:lnSpc>
                <a:spcPts val="4367"/>
              </a:lnSpc>
              <a:buFont typeface="Arial"/>
              <a:buChar char="•"/>
            </a:pPr>
            <a:r>
              <a:rPr lang="en-US" sz="2799" b="1" dirty="0" err="1">
                <a:solidFill>
                  <a:srgbClr val="FFFFFF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其他因言语障碍需要舌部肌肉康复的患者</a:t>
            </a:r>
            <a:endParaRPr lang="en-US" sz="2799" b="1" dirty="0">
              <a:solidFill>
                <a:srgbClr val="FFFFFF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70401" y="2774836"/>
            <a:ext cx="3969342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具体痛点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78571" y="3524184"/>
            <a:ext cx="8032138" cy="220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744"/>
              </a:lnSpc>
              <a:buFont typeface="Arial"/>
              <a:buChar char="•"/>
            </a:pPr>
            <a:r>
              <a:rPr lang="en-US" sz="24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舌部肌肉力量不足、灵活性差。舌头无法完成精准动作（如翘舌、卷舌、舌尖音），直接导致发音不清。</a:t>
            </a:r>
          </a:p>
          <a:p>
            <a:pPr marL="518160" lvl="1" indent="-259080" algn="l">
              <a:lnSpc>
                <a:spcPts val="3744"/>
              </a:lnSpc>
              <a:buFont typeface="Arial"/>
              <a:buChar char="•"/>
            </a:pPr>
            <a:r>
              <a:rPr lang="en-US" sz="24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吞咽、咀嚼功能也可能受到影响，进一步恶化患者的生活质量。</a:t>
            </a:r>
          </a:p>
          <a:p>
            <a:pPr algn="l">
              <a:lnSpc>
                <a:spcPts val="2808"/>
              </a:lnSpc>
            </a:pPr>
            <a:endParaRPr lang="en-US" sz="2400">
              <a:solidFill>
                <a:srgbClr val="808080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25639" y="5897361"/>
            <a:ext cx="3969342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现有解决方案的局限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33811" y="6713289"/>
            <a:ext cx="4876899" cy="267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744"/>
              </a:lnSpc>
              <a:buFont typeface="Arial"/>
              <a:buChar char="•"/>
            </a:pPr>
            <a:r>
              <a:rPr lang="en-US" sz="24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传统舌部训练方法单一（如重复舌头动作），患者缺乏准确反馈，难以坚持。</a:t>
            </a:r>
          </a:p>
          <a:p>
            <a:pPr marL="518160" lvl="1" indent="-259080" algn="l">
              <a:lnSpc>
                <a:spcPts val="3744"/>
              </a:lnSpc>
              <a:buFont typeface="Arial"/>
              <a:buChar char="•"/>
            </a:pPr>
            <a:r>
              <a:rPr lang="en-US" sz="24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缺乏便捷、趣味性强、可持续监测患者舌部康复进展的工具。</a:t>
            </a:r>
          </a:p>
          <a:p>
            <a:pPr algn="l">
              <a:lnSpc>
                <a:spcPts val="2808"/>
              </a:lnSpc>
            </a:pPr>
            <a:endParaRPr lang="en-US" sz="2400">
              <a:solidFill>
                <a:srgbClr val="808080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3800" y="1029390"/>
            <a:ext cx="4404559" cy="24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80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3800" y="313576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问题定义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25191" y="1575341"/>
            <a:ext cx="10156508" cy="6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36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言语障碍的核心问题：舌部肌肉功能薄弱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9768" y="40094"/>
            <a:ext cx="8318232" cy="10246906"/>
            <a:chOff x="0" y="0"/>
            <a:chExt cx="11090976" cy="13662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90990" cy="13662543"/>
            </a:xfrm>
            <a:custGeom>
              <a:avLst/>
              <a:gdLst/>
              <a:ahLst/>
              <a:cxnLst/>
              <a:rect l="l" t="t" r="r" b="b"/>
              <a:pathLst>
                <a:path w="11090990" h="13662543">
                  <a:moveTo>
                    <a:pt x="0" y="0"/>
                  </a:moveTo>
                  <a:lnTo>
                    <a:pt x="11090990" y="0"/>
                  </a:lnTo>
                  <a:lnTo>
                    <a:pt x="11090990" y="13662543"/>
                  </a:lnTo>
                  <a:lnTo>
                    <a:pt x="0" y="13662543"/>
                  </a:lnTo>
                  <a:close/>
                </a:path>
              </a:pathLst>
            </a:custGeom>
            <a:solidFill>
              <a:srgbClr val="56A9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83026" y="3717813"/>
            <a:ext cx="1581150" cy="552450"/>
            <a:chOff x="0" y="0"/>
            <a:chExt cx="2108200" cy="736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8200" cy="736600"/>
            </a:xfrm>
            <a:custGeom>
              <a:avLst/>
              <a:gdLst/>
              <a:ahLst/>
              <a:cxnLst/>
              <a:rect l="l" t="t" r="r" b="b"/>
              <a:pathLst>
                <a:path w="2108200" h="736600">
                  <a:moveTo>
                    <a:pt x="0" y="122809"/>
                  </a:moveTo>
                  <a:cubicBezTo>
                    <a:pt x="0" y="54991"/>
                    <a:pt x="54991" y="0"/>
                    <a:pt x="122809" y="0"/>
                  </a:cubicBezTo>
                  <a:lnTo>
                    <a:pt x="1985391" y="0"/>
                  </a:lnTo>
                  <a:cubicBezTo>
                    <a:pt x="2053209" y="0"/>
                    <a:pt x="2108200" y="54991"/>
                    <a:pt x="2108200" y="122809"/>
                  </a:cubicBezTo>
                  <a:lnTo>
                    <a:pt x="2108200" y="613791"/>
                  </a:lnTo>
                  <a:cubicBezTo>
                    <a:pt x="2108200" y="681609"/>
                    <a:pt x="2053209" y="736600"/>
                    <a:pt x="1985391" y="736600"/>
                  </a:cubicBezTo>
                  <a:lnTo>
                    <a:pt x="122809" y="736600"/>
                  </a:lnTo>
                  <a:cubicBezTo>
                    <a:pt x="54991" y="736600"/>
                    <a:pt x="0" y="681609"/>
                    <a:pt x="0" y="613791"/>
                  </a:cubicBezTo>
                  <a:close/>
                </a:path>
              </a:pathLst>
            </a:custGeom>
            <a:solidFill>
              <a:srgbClr val="56A9C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6287667"/>
            <a:ext cx="14080408" cy="3617118"/>
            <a:chOff x="0" y="0"/>
            <a:chExt cx="3708420" cy="952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08420" cy="952657"/>
            </a:xfrm>
            <a:custGeom>
              <a:avLst/>
              <a:gdLst/>
              <a:ahLst/>
              <a:cxnLst/>
              <a:rect l="l" t="t" r="r" b="b"/>
              <a:pathLst>
                <a:path w="3708420" h="952657">
                  <a:moveTo>
                    <a:pt x="0" y="0"/>
                  </a:moveTo>
                  <a:lnTo>
                    <a:pt x="3708420" y="0"/>
                  </a:lnTo>
                  <a:lnTo>
                    <a:pt x="3708420" y="952657"/>
                  </a:lnTo>
                  <a:lnTo>
                    <a:pt x="0" y="9526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708420" cy="1019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289247" y="2641849"/>
            <a:ext cx="9606878" cy="9525"/>
          </a:xfrm>
          <a:prstGeom prst="line">
            <a:avLst/>
          </a:prstGeom>
          <a:ln w="9525" cap="rnd">
            <a:solidFill>
              <a:srgbClr val="56A9C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28700" y="6287667"/>
            <a:ext cx="4594112" cy="3617118"/>
            <a:chOff x="0" y="0"/>
            <a:chExt cx="6125482" cy="48228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25464" cy="4822825"/>
            </a:xfrm>
            <a:custGeom>
              <a:avLst/>
              <a:gdLst/>
              <a:ahLst/>
              <a:cxnLst/>
              <a:rect l="l" t="t" r="r" b="b"/>
              <a:pathLst>
                <a:path w="6125464" h="4822825">
                  <a:moveTo>
                    <a:pt x="0" y="0"/>
                  </a:moveTo>
                  <a:lnTo>
                    <a:pt x="6125464" y="0"/>
                  </a:lnTo>
                  <a:lnTo>
                    <a:pt x="6125464" y="4822825"/>
                  </a:lnTo>
                  <a:lnTo>
                    <a:pt x="0" y="4822825"/>
                  </a:lnTo>
                  <a:close/>
                </a:path>
              </a:pathLst>
            </a:custGeom>
            <a:solidFill>
              <a:srgbClr val="DDEEF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781373" y="6287667"/>
            <a:ext cx="4594112" cy="3617118"/>
            <a:chOff x="0" y="0"/>
            <a:chExt cx="6125482" cy="48228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5464" cy="4822825"/>
            </a:xfrm>
            <a:custGeom>
              <a:avLst/>
              <a:gdLst/>
              <a:ahLst/>
              <a:cxnLst/>
              <a:rect l="l" t="t" r="r" b="b"/>
              <a:pathLst>
                <a:path w="6125464" h="4822825">
                  <a:moveTo>
                    <a:pt x="0" y="0"/>
                  </a:moveTo>
                  <a:lnTo>
                    <a:pt x="6125464" y="0"/>
                  </a:lnTo>
                  <a:lnTo>
                    <a:pt x="6125464" y="4822825"/>
                  </a:lnTo>
                  <a:lnTo>
                    <a:pt x="0" y="4822825"/>
                  </a:lnTo>
                  <a:close/>
                </a:path>
              </a:pathLst>
            </a:custGeom>
            <a:solidFill>
              <a:srgbClr val="56A9C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619103" y="6579676"/>
            <a:ext cx="1243011" cy="1243011"/>
            <a:chOff x="0" y="0"/>
            <a:chExt cx="1657348" cy="16573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7350" cy="1657350"/>
            </a:xfrm>
            <a:custGeom>
              <a:avLst/>
              <a:gdLst/>
              <a:ahLst/>
              <a:cxnLst/>
              <a:rect l="l" t="t" r="r" b="b"/>
              <a:pathLst>
                <a:path w="1657350" h="1657350">
                  <a:moveTo>
                    <a:pt x="0" y="828675"/>
                  </a:moveTo>
                  <a:cubicBezTo>
                    <a:pt x="0" y="370967"/>
                    <a:pt x="370967" y="0"/>
                    <a:pt x="828675" y="0"/>
                  </a:cubicBezTo>
                  <a:cubicBezTo>
                    <a:pt x="1286383" y="0"/>
                    <a:pt x="1657350" y="370967"/>
                    <a:pt x="1657350" y="828675"/>
                  </a:cubicBezTo>
                  <a:cubicBezTo>
                    <a:pt x="1657350" y="1286383"/>
                    <a:pt x="1286383" y="1657350"/>
                    <a:pt x="828675" y="1657350"/>
                  </a:cubicBezTo>
                  <a:cubicBezTo>
                    <a:pt x="370967" y="1657350"/>
                    <a:pt x="0" y="1286383"/>
                    <a:pt x="0" y="828675"/>
                  </a:cubicBezTo>
                  <a:close/>
                </a:path>
              </a:pathLst>
            </a:custGeom>
            <a:solidFill>
              <a:srgbClr val="56A9C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456923" y="6488238"/>
            <a:ext cx="1243011" cy="1243011"/>
            <a:chOff x="0" y="0"/>
            <a:chExt cx="1657348" cy="16573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7350" cy="1657350"/>
            </a:xfrm>
            <a:custGeom>
              <a:avLst/>
              <a:gdLst/>
              <a:ahLst/>
              <a:cxnLst/>
              <a:rect l="l" t="t" r="r" b="b"/>
              <a:pathLst>
                <a:path w="1657350" h="1657350">
                  <a:moveTo>
                    <a:pt x="0" y="828675"/>
                  </a:moveTo>
                  <a:cubicBezTo>
                    <a:pt x="0" y="370967"/>
                    <a:pt x="370967" y="0"/>
                    <a:pt x="828675" y="0"/>
                  </a:cubicBezTo>
                  <a:cubicBezTo>
                    <a:pt x="1286383" y="0"/>
                    <a:pt x="1657350" y="370967"/>
                    <a:pt x="1657350" y="828675"/>
                  </a:cubicBezTo>
                  <a:cubicBezTo>
                    <a:pt x="1657350" y="1286383"/>
                    <a:pt x="1286383" y="1657350"/>
                    <a:pt x="828675" y="1657350"/>
                  </a:cubicBezTo>
                  <a:cubicBezTo>
                    <a:pt x="370967" y="1657350"/>
                    <a:pt x="0" y="1286383"/>
                    <a:pt x="0" y="828675"/>
                  </a:cubicBezTo>
                  <a:close/>
                </a:path>
              </a:pathLst>
            </a:custGeom>
            <a:solidFill>
              <a:srgbClr val="EDF6F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514996" y="6281340"/>
            <a:ext cx="4594112" cy="3617118"/>
            <a:chOff x="0" y="0"/>
            <a:chExt cx="6125482" cy="48228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25464" cy="4822825"/>
            </a:xfrm>
            <a:custGeom>
              <a:avLst/>
              <a:gdLst/>
              <a:ahLst/>
              <a:cxnLst/>
              <a:rect l="l" t="t" r="r" b="b"/>
              <a:pathLst>
                <a:path w="6125464" h="4822825">
                  <a:moveTo>
                    <a:pt x="0" y="0"/>
                  </a:moveTo>
                  <a:lnTo>
                    <a:pt x="6125464" y="0"/>
                  </a:lnTo>
                  <a:lnTo>
                    <a:pt x="6125464" y="4822825"/>
                  </a:lnTo>
                  <a:lnTo>
                    <a:pt x="0" y="4822825"/>
                  </a:lnTo>
                  <a:close/>
                </a:path>
              </a:pathLst>
            </a:custGeom>
            <a:solidFill>
              <a:srgbClr val="DDEEF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415371" y="-602745"/>
            <a:ext cx="7327094" cy="7327065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2105400" y="6554299"/>
            <a:ext cx="1243011" cy="1243011"/>
            <a:chOff x="0" y="0"/>
            <a:chExt cx="1657348" cy="16573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57350" cy="1657350"/>
            </a:xfrm>
            <a:custGeom>
              <a:avLst/>
              <a:gdLst/>
              <a:ahLst/>
              <a:cxnLst/>
              <a:rect l="l" t="t" r="r" b="b"/>
              <a:pathLst>
                <a:path w="1657350" h="1657350">
                  <a:moveTo>
                    <a:pt x="0" y="828675"/>
                  </a:moveTo>
                  <a:cubicBezTo>
                    <a:pt x="0" y="370967"/>
                    <a:pt x="370967" y="0"/>
                    <a:pt x="828675" y="0"/>
                  </a:cubicBezTo>
                  <a:cubicBezTo>
                    <a:pt x="1286383" y="0"/>
                    <a:pt x="1657350" y="370967"/>
                    <a:pt x="1657350" y="828675"/>
                  </a:cubicBezTo>
                  <a:cubicBezTo>
                    <a:pt x="1657350" y="1286383"/>
                    <a:pt x="1286383" y="1657350"/>
                    <a:pt x="828675" y="1657350"/>
                  </a:cubicBezTo>
                  <a:cubicBezTo>
                    <a:pt x="370967" y="1657350"/>
                    <a:pt x="0" y="1286383"/>
                    <a:pt x="0" y="828675"/>
                  </a:cubicBezTo>
                  <a:close/>
                </a:path>
              </a:pathLst>
            </a:custGeom>
            <a:solidFill>
              <a:srgbClr val="56A9C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89247" y="1941762"/>
            <a:ext cx="54263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A3D0E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产品概述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239" y="2838676"/>
            <a:ext cx="8278871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2799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LinguaTrainer是一款专为言语障碍者设计的舌部肌肉训练设备，通过智能传感技术和游戏化反馈机制，帮助患者提升舌头的力量、灵活性和协调性。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5687" y="1028706"/>
            <a:ext cx="2735787" cy="23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80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Company 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6916" y="313576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解决方案概述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18113" y="6883047"/>
            <a:ext cx="1790223" cy="63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3386" y="8570806"/>
            <a:ext cx="3624740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通过设备实时检测舌头的运动轨迹和力量，提供精确的训练反馈。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9075" y="8037930"/>
            <a:ext cx="279336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动作捕捉与反馈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83317" y="6768748"/>
            <a:ext cx="1790223" cy="63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66059" y="8486325"/>
            <a:ext cx="3624740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内置趣味性强的互动训练模式，激励患者完成舌部动作练习。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81748" y="7953448"/>
            <a:ext cx="279336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游戏化训练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4410" y="6857670"/>
            <a:ext cx="179022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99682" y="8545429"/>
            <a:ext cx="3624740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根据患者康复阶段调整训练难度和目标。</a:t>
            </a:r>
          </a:p>
          <a:p>
            <a:pPr algn="ctr">
              <a:lnSpc>
                <a:spcPts val="2808"/>
              </a:lnSpc>
            </a:pPr>
            <a:endParaRPr lang="en-US" sz="1800">
              <a:solidFill>
                <a:srgbClr val="808080"/>
              </a:solidFill>
              <a:latin typeface="思源黑体"/>
              <a:ea typeface="思源黑体"/>
              <a:cs typeface="思源黑体"/>
              <a:sym typeface="思源黑体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15371" y="8012553"/>
            <a:ext cx="279336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个性化调节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5687" y="5252640"/>
            <a:ext cx="54263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A3D0E0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核心功能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289251" y="5933677"/>
            <a:ext cx="11116851" cy="0"/>
          </a:xfrm>
          <a:prstGeom prst="line">
            <a:avLst/>
          </a:prstGeom>
          <a:ln w="9525" cap="rnd">
            <a:solidFill>
              <a:srgbClr val="56A9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17119"/>
            <a:ext cx="11144250" cy="7424857"/>
          </a:xfrm>
          <a:custGeom>
            <a:avLst/>
            <a:gdLst/>
            <a:ahLst/>
            <a:cxnLst/>
            <a:rect l="l" t="t" r="r" b="b"/>
            <a:pathLst>
              <a:path w="11144250" h="7424857">
                <a:moveTo>
                  <a:pt x="0" y="0"/>
                </a:moveTo>
                <a:lnTo>
                  <a:pt x="11144250" y="0"/>
                </a:lnTo>
                <a:lnTo>
                  <a:pt x="11144250" y="7424856"/>
                </a:lnTo>
                <a:lnTo>
                  <a:pt x="0" y="74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3866" y="325450"/>
            <a:ext cx="401203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功能实现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53985" y="993356"/>
            <a:ext cx="4216510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80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Risk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892921"/>
            <a:ext cx="88392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2808"/>
              </a:lnSpc>
              <a:buAutoNum type="arabicPeriod"/>
            </a:pPr>
            <a:r>
              <a:rPr lang="en-US" sz="1800" dirty="0" err="1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启动设备：用户将设备放入口中，系统自动校准舌头位置</a:t>
            </a: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。</a:t>
            </a:r>
          </a:p>
          <a:p>
            <a:pPr marL="388620" lvl="1" indent="-194310" algn="l">
              <a:lnSpc>
                <a:spcPts val="2808"/>
              </a:lnSpc>
              <a:buAutoNum type="arabicPeriod"/>
            </a:pP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选择训练模式：通过屏幕或App选择“</a:t>
            </a:r>
            <a:r>
              <a:rPr lang="en-US" sz="1800" dirty="0" err="1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力量</a:t>
            </a: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”、“</a:t>
            </a:r>
            <a:r>
              <a:rPr lang="en-US" sz="1800" dirty="0" err="1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灵活性”或“协调性”模式</a:t>
            </a: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。</a:t>
            </a:r>
          </a:p>
          <a:p>
            <a:pPr marL="388620" lvl="1" indent="-194310" algn="l">
              <a:lnSpc>
                <a:spcPts val="2808"/>
              </a:lnSpc>
              <a:buAutoNum type="arabicPeriod"/>
            </a:pPr>
            <a:r>
              <a:rPr lang="en-US" sz="1800" dirty="0" err="1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实时反馈：设备捕捉舌头动作，屏幕显示用户完成的百分比或矫正提示</a:t>
            </a: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。</a:t>
            </a:r>
          </a:p>
          <a:p>
            <a:pPr marL="388620" lvl="1" indent="-194310" algn="l">
              <a:lnSpc>
                <a:spcPts val="2808"/>
              </a:lnSpc>
              <a:buAutoNum type="arabicPeriod"/>
            </a:pPr>
            <a:r>
              <a:rPr lang="en-US" sz="1800" dirty="0" err="1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完成训练：数据上传至App，生成图表，便于患者和治疗师跟踪进度</a:t>
            </a:r>
            <a:r>
              <a:rPr lang="en-US" sz="1800" dirty="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。</a:t>
            </a:r>
          </a:p>
        </p:txBody>
      </p:sp>
      <p:sp>
        <p:nvSpPr>
          <p:cNvPr id="6" name="Freeform 6"/>
          <p:cNvSpPr/>
          <p:nvPr/>
        </p:nvSpPr>
        <p:spPr>
          <a:xfrm>
            <a:off x="11606314" y="1440919"/>
            <a:ext cx="6828666" cy="1174224"/>
          </a:xfrm>
          <a:custGeom>
            <a:avLst/>
            <a:gdLst/>
            <a:ahLst/>
            <a:cxnLst/>
            <a:rect l="l" t="t" r="r" b="b"/>
            <a:pathLst>
              <a:path w="6828666" h="1174224">
                <a:moveTo>
                  <a:pt x="0" y="0"/>
                </a:moveTo>
                <a:lnTo>
                  <a:pt x="6828666" y="0"/>
                </a:lnTo>
                <a:lnTo>
                  <a:pt x="6828666" y="1174224"/>
                </a:lnTo>
                <a:lnTo>
                  <a:pt x="0" y="1174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33551" y="1746503"/>
            <a:ext cx="279336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舌头力量训练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0589" y="2653356"/>
            <a:ext cx="5405627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用户用舌头按压设备的柔性传感区域，系统实时测量力度，并通过屏幕显示患者力量是否达标。</a:t>
            </a:r>
          </a:p>
        </p:txBody>
      </p:sp>
      <p:sp>
        <p:nvSpPr>
          <p:cNvPr id="9" name="Freeform 9"/>
          <p:cNvSpPr/>
          <p:nvPr/>
        </p:nvSpPr>
        <p:spPr>
          <a:xfrm>
            <a:off x="12142773" y="3761685"/>
            <a:ext cx="5732645" cy="1207868"/>
          </a:xfrm>
          <a:custGeom>
            <a:avLst/>
            <a:gdLst/>
            <a:ahLst/>
            <a:cxnLst/>
            <a:rect l="l" t="t" r="r" b="b"/>
            <a:pathLst>
              <a:path w="5732645" h="1207868">
                <a:moveTo>
                  <a:pt x="0" y="0"/>
                </a:moveTo>
                <a:lnTo>
                  <a:pt x="5732645" y="0"/>
                </a:lnTo>
                <a:lnTo>
                  <a:pt x="5732645" y="1207868"/>
                </a:lnTo>
                <a:lnTo>
                  <a:pt x="0" y="1207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62629" y="4188944"/>
            <a:ext cx="965369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56A9C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13740" y="4222244"/>
            <a:ext cx="279336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3D96B5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舌头灵活性训练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33551" y="5007653"/>
            <a:ext cx="4470336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用户根据屏幕目标，完成舌头的左右移动、上下抬高、前后伸展等动作。设备的运动捕捉模块记录舌头轨迹并评估准确性。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754386" y="6554132"/>
            <a:ext cx="6828666" cy="1174224"/>
          </a:xfrm>
          <a:custGeom>
            <a:avLst/>
            <a:gdLst/>
            <a:ahLst/>
            <a:cxnLst/>
            <a:rect l="l" t="t" r="r" b="b"/>
            <a:pathLst>
              <a:path w="6828666" h="1174224">
                <a:moveTo>
                  <a:pt x="0" y="0"/>
                </a:moveTo>
                <a:lnTo>
                  <a:pt x="6828666" y="0"/>
                </a:lnTo>
                <a:lnTo>
                  <a:pt x="6828666" y="1174224"/>
                </a:lnTo>
                <a:lnTo>
                  <a:pt x="0" y="1174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350202" y="6862122"/>
            <a:ext cx="215825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协调性训练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5906" y="7766456"/>
            <a:ext cx="5405627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系统生成动态目标（如屏幕上的移动点），引导用户用舌头完成复杂动作（如画圈、连接点线），提升舌头的精准控制能力。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74152" y="1756028"/>
            <a:ext cx="859399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90845" y="6867500"/>
            <a:ext cx="875632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916" y="-726876"/>
            <a:ext cx="18300504" cy="5727501"/>
          </a:xfrm>
          <a:custGeom>
            <a:avLst/>
            <a:gdLst/>
            <a:ahLst/>
            <a:cxnLst/>
            <a:rect l="l" t="t" r="r" b="b"/>
            <a:pathLst>
              <a:path w="18300504" h="5727501">
                <a:moveTo>
                  <a:pt x="0" y="0"/>
                </a:moveTo>
                <a:lnTo>
                  <a:pt x="18300503" y="0"/>
                </a:lnTo>
                <a:lnTo>
                  <a:pt x="18300503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61" b="-563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" y="0"/>
            <a:ext cx="18288000" cy="5000625"/>
            <a:chOff x="0" y="0"/>
            <a:chExt cx="24384000" cy="666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6667500"/>
            </a:xfrm>
            <a:custGeom>
              <a:avLst/>
              <a:gdLst/>
              <a:ahLst/>
              <a:cxnLst/>
              <a:rect l="l" t="t" r="r" b="b"/>
              <a:pathLst>
                <a:path w="24384000" h="6667500">
                  <a:moveTo>
                    <a:pt x="0" y="0"/>
                  </a:moveTo>
                  <a:lnTo>
                    <a:pt x="24384000" y="0"/>
                  </a:lnTo>
                  <a:lnTo>
                    <a:pt x="24384000" y="6667500"/>
                  </a:lnTo>
                  <a:lnTo>
                    <a:pt x="0" y="6667500"/>
                  </a:lnTo>
                  <a:close/>
                </a:path>
              </a:pathLst>
            </a:custGeom>
            <a:solidFill>
              <a:srgbClr val="56A9C6">
                <a:alpha val="6392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5832" y="3200400"/>
            <a:ext cx="16416338" cy="6100762"/>
            <a:chOff x="0" y="0"/>
            <a:chExt cx="21888450" cy="8134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88450" cy="8134350"/>
            </a:xfrm>
            <a:custGeom>
              <a:avLst/>
              <a:gdLst/>
              <a:ahLst/>
              <a:cxnLst/>
              <a:rect l="l" t="t" r="r" b="b"/>
              <a:pathLst>
                <a:path w="21888450" h="8134350">
                  <a:moveTo>
                    <a:pt x="0" y="0"/>
                  </a:moveTo>
                  <a:lnTo>
                    <a:pt x="21888450" y="0"/>
                  </a:lnTo>
                  <a:lnTo>
                    <a:pt x="21888450" y="8134350"/>
                  </a:lnTo>
                  <a:lnTo>
                    <a:pt x="0" y="8134350"/>
                  </a:lnTo>
                  <a:close/>
                </a:path>
              </a:pathLst>
            </a:custGeom>
            <a:solidFill>
              <a:srgbClr val="DDEEF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732963" y="3914775"/>
            <a:ext cx="4754745" cy="4754745"/>
            <a:chOff x="0" y="0"/>
            <a:chExt cx="6339660" cy="63396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39713" cy="6339713"/>
            </a:xfrm>
            <a:custGeom>
              <a:avLst/>
              <a:gdLst/>
              <a:ahLst/>
              <a:cxnLst/>
              <a:rect l="l" t="t" r="r" b="b"/>
              <a:pathLst>
                <a:path w="6339713" h="6339713">
                  <a:moveTo>
                    <a:pt x="0" y="3169793"/>
                  </a:moveTo>
                  <a:cubicBezTo>
                    <a:pt x="0" y="1419225"/>
                    <a:pt x="1419225" y="0"/>
                    <a:pt x="3169793" y="0"/>
                  </a:cubicBezTo>
                  <a:cubicBezTo>
                    <a:pt x="4920361" y="0"/>
                    <a:pt x="6339713" y="1419225"/>
                    <a:pt x="6339713" y="3169793"/>
                  </a:cubicBezTo>
                  <a:cubicBezTo>
                    <a:pt x="6339713" y="4920361"/>
                    <a:pt x="4920488" y="6339713"/>
                    <a:pt x="3169793" y="6339713"/>
                  </a:cubicBezTo>
                  <a:cubicBezTo>
                    <a:pt x="1419098" y="6339713"/>
                    <a:pt x="0" y="4920488"/>
                    <a:pt x="0" y="3169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73933" y="4365430"/>
            <a:ext cx="1144008" cy="1144008"/>
            <a:chOff x="0" y="0"/>
            <a:chExt cx="1525344" cy="15253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5270" cy="1525270"/>
            </a:xfrm>
            <a:custGeom>
              <a:avLst/>
              <a:gdLst/>
              <a:ahLst/>
              <a:cxnLst/>
              <a:rect l="l" t="t" r="r" b="b"/>
              <a:pathLst>
                <a:path w="1525270" h="1525270">
                  <a:moveTo>
                    <a:pt x="0" y="762635"/>
                  </a:moveTo>
                  <a:cubicBezTo>
                    <a:pt x="0" y="341503"/>
                    <a:pt x="341503" y="0"/>
                    <a:pt x="762635" y="0"/>
                  </a:cubicBezTo>
                  <a:cubicBezTo>
                    <a:pt x="1183767" y="0"/>
                    <a:pt x="1525270" y="341503"/>
                    <a:pt x="1525270" y="762635"/>
                  </a:cubicBezTo>
                  <a:cubicBezTo>
                    <a:pt x="1525270" y="1183767"/>
                    <a:pt x="1183767" y="1525270"/>
                    <a:pt x="762635" y="1525270"/>
                  </a:cubicBezTo>
                  <a:cubicBezTo>
                    <a:pt x="341503" y="1525270"/>
                    <a:pt x="0" y="1183894"/>
                    <a:pt x="0" y="762635"/>
                  </a:cubicBezTo>
                  <a:close/>
                </a:path>
              </a:pathLst>
            </a:custGeom>
            <a:solidFill>
              <a:srgbClr val="DDEEF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63673" y="3914775"/>
            <a:ext cx="4754745" cy="4754745"/>
            <a:chOff x="0" y="0"/>
            <a:chExt cx="6339660" cy="6339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9713" cy="6339713"/>
            </a:xfrm>
            <a:custGeom>
              <a:avLst/>
              <a:gdLst/>
              <a:ahLst/>
              <a:cxnLst/>
              <a:rect l="l" t="t" r="r" b="b"/>
              <a:pathLst>
                <a:path w="6339713" h="6339713">
                  <a:moveTo>
                    <a:pt x="0" y="3169793"/>
                  </a:moveTo>
                  <a:cubicBezTo>
                    <a:pt x="0" y="1419225"/>
                    <a:pt x="1419225" y="0"/>
                    <a:pt x="3169793" y="0"/>
                  </a:cubicBezTo>
                  <a:cubicBezTo>
                    <a:pt x="4920361" y="0"/>
                    <a:pt x="6339713" y="1419225"/>
                    <a:pt x="6339713" y="3169793"/>
                  </a:cubicBezTo>
                  <a:cubicBezTo>
                    <a:pt x="6339713" y="4920361"/>
                    <a:pt x="4920488" y="6339713"/>
                    <a:pt x="3169793" y="6339713"/>
                  </a:cubicBezTo>
                  <a:cubicBezTo>
                    <a:pt x="1419098" y="6339713"/>
                    <a:pt x="0" y="4920488"/>
                    <a:pt x="0" y="3169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22864" y="4084540"/>
            <a:ext cx="4415232" cy="441521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2221" r="-5222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431925" y="4085222"/>
            <a:ext cx="4418241" cy="4418241"/>
            <a:chOff x="0" y="0"/>
            <a:chExt cx="5890988" cy="58909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91022" cy="5891022"/>
            </a:xfrm>
            <a:custGeom>
              <a:avLst/>
              <a:gdLst/>
              <a:ahLst/>
              <a:cxnLst/>
              <a:rect l="l" t="t" r="r" b="b"/>
              <a:pathLst>
                <a:path w="5891022" h="5891022">
                  <a:moveTo>
                    <a:pt x="0" y="2945511"/>
                  </a:moveTo>
                  <a:cubicBezTo>
                    <a:pt x="0" y="1318768"/>
                    <a:pt x="1318768" y="0"/>
                    <a:pt x="2945511" y="0"/>
                  </a:cubicBezTo>
                  <a:cubicBezTo>
                    <a:pt x="4572254" y="0"/>
                    <a:pt x="5891022" y="1318768"/>
                    <a:pt x="5891022" y="2945511"/>
                  </a:cubicBezTo>
                  <a:cubicBezTo>
                    <a:pt x="5891022" y="4572254"/>
                    <a:pt x="4572254" y="5891022"/>
                    <a:pt x="2945511" y="5891022"/>
                  </a:cubicBezTo>
                  <a:cubicBezTo>
                    <a:pt x="1318768" y="5891022"/>
                    <a:pt x="0" y="4572254"/>
                    <a:pt x="0" y="2945511"/>
                  </a:cubicBezTo>
                  <a:close/>
                </a:path>
              </a:pathLst>
            </a:custGeom>
            <a:solidFill>
              <a:srgbClr val="56A9C6">
                <a:alpha val="63922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704643" y="4365430"/>
            <a:ext cx="1144008" cy="1144008"/>
            <a:chOff x="0" y="0"/>
            <a:chExt cx="1525343" cy="15253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5270" cy="1525270"/>
            </a:xfrm>
            <a:custGeom>
              <a:avLst/>
              <a:gdLst/>
              <a:ahLst/>
              <a:cxnLst/>
              <a:rect l="l" t="t" r="r" b="b"/>
              <a:pathLst>
                <a:path w="1525270" h="1525270">
                  <a:moveTo>
                    <a:pt x="0" y="762635"/>
                  </a:moveTo>
                  <a:cubicBezTo>
                    <a:pt x="0" y="341503"/>
                    <a:pt x="341503" y="0"/>
                    <a:pt x="762635" y="0"/>
                  </a:cubicBezTo>
                  <a:cubicBezTo>
                    <a:pt x="1183767" y="0"/>
                    <a:pt x="1525270" y="341503"/>
                    <a:pt x="1525270" y="762635"/>
                  </a:cubicBezTo>
                  <a:cubicBezTo>
                    <a:pt x="1525270" y="1183767"/>
                    <a:pt x="1183767" y="1525270"/>
                    <a:pt x="762635" y="1525270"/>
                  </a:cubicBezTo>
                  <a:cubicBezTo>
                    <a:pt x="341503" y="1525270"/>
                    <a:pt x="0" y="1183894"/>
                    <a:pt x="0" y="7626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202251" y="3914775"/>
            <a:ext cx="4754745" cy="4754745"/>
            <a:chOff x="0" y="0"/>
            <a:chExt cx="6339660" cy="63396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39713" cy="6339713"/>
            </a:xfrm>
            <a:custGeom>
              <a:avLst/>
              <a:gdLst/>
              <a:ahLst/>
              <a:cxnLst/>
              <a:rect l="l" t="t" r="r" b="b"/>
              <a:pathLst>
                <a:path w="6339713" h="6339713">
                  <a:moveTo>
                    <a:pt x="0" y="3169793"/>
                  </a:moveTo>
                  <a:cubicBezTo>
                    <a:pt x="0" y="1419225"/>
                    <a:pt x="1419225" y="0"/>
                    <a:pt x="3169793" y="0"/>
                  </a:cubicBezTo>
                  <a:cubicBezTo>
                    <a:pt x="4920361" y="0"/>
                    <a:pt x="6339713" y="1419225"/>
                    <a:pt x="6339713" y="3169793"/>
                  </a:cubicBezTo>
                  <a:cubicBezTo>
                    <a:pt x="6339713" y="4920361"/>
                    <a:pt x="4920488" y="6339713"/>
                    <a:pt x="3169793" y="6339713"/>
                  </a:cubicBezTo>
                  <a:cubicBezTo>
                    <a:pt x="1419098" y="6339713"/>
                    <a:pt x="0" y="4920488"/>
                    <a:pt x="0" y="3169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371997" y="4084540"/>
            <a:ext cx="4415232" cy="4415214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48" r="-2494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2368987" y="4081513"/>
            <a:ext cx="4418241" cy="4418241"/>
            <a:chOff x="0" y="0"/>
            <a:chExt cx="5890988" cy="58909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91022" cy="5891022"/>
            </a:xfrm>
            <a:custGeom>
              <a:avLst/>
              <a:gdLst/>
              <a:ahLst/>
              <a:cxnLst/>
              <a:rect l="l" t="t" r="r" b="b"/>
              <a:pathLst>
                <a:path w="5891022" h="5891022">
                  <a:moveTo>
                    <a:pt x="0" y="2945511"/>
                  </a:moveTo>
                  <a:cubicBezTo>
                    <a:pt x="0" y="1318768"/>
                    <a:pt x="1318768" y="0"/>
                    <a:pt x="2945511" y="0"/>
                  </a:cubicBezTo>
                  <a:cubicBezTo>
                    <a:pt x="4572254" y="0"/>
                    <a:pt x="5891022" y="1318768"/>
                    <a:pt x="5891022" y="2945511"/>
                  </a:cubicBezTo>
                  <a:cubicBezTo>
                    <a:pt x="5891022" y="4572254"/>
                    <a:pt x="4572254" y="5891022"/>
                    <a:pt x="2945511" y="5891022"/>
                  </a:cubicBezTo>
                  <a:cubicBezTo>
                    <a:pt x="1318768" y="5891022"/>
                    <a:pt x="0" y="4572254"/>
                    <a:pt x="0" y="2945511"/>
                  </a:cubicBezTo>
                  <a:close/>
                </a:path>
              </a:pathLst>
            </a:custGeom>
            <a:solidFill>
              <a:srgbClr val="56A9C6">
                <a:alpha val="63922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5643221" y="4365430"/>
            <a:ext cx="1144008" cy="1144008"/>
            <a:chOff x="0" y="0"/>
            <a:chExt cx="1525343" cy="15253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5270" cy="1525270"/>
            </a:xfrm>
            <a:custGeom>
              <a:avLst/>
              <a:gdLst/>
              <a:ahLst/>
              <a:cxnLst/>
              <a:rect l="l" t="t" r="r" b="b"/>
              <a:pathLst>
                <a:path w="1525270" h="1525270">
                  <a:moveTo>
                    <a:pt x="0" y="762635"/>
                  </a:moveTo>
                  <a:cubicBezTo>
                    <a:pt x="0" y="341503"/>
                    <a:pt x="341503" y="0"/>
                    <a:pt x="762635" y="0"/>
                  </a:cubicBezTo>
                  <a:cubicBezTo>
                    <a:pt x="1183767" y="0"/>
                    <a:pt x="1525270" y="341503"/>
                    <a:pt x="1525270" y="762635"/>
                  </a:cubicBezTo>
                  <a:cubicBezTo>
                    <a:pt x="1525270" y="1183767"/>
                    <a:pt x="1183767" y="1525270"/>
                    <a:pt x="762635" y="1525270"/>
                  </a:cubicBezTo>
                  <a:cubicBezTo>
                    <a:pt x="341503" y="1525270"/>
                    <a:pt x="0" y="1183894"/>
                    <a:pt x="0" y="7626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6941721" y="1696889"/>
            <a:ext cx="4404560" cy="24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description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59329" y="981075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创新点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02074" y="6269303"/>
            <a:ext cx="3043863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808080"/>
                </a:solidFill>
                <a:latin typeface="思源黑体"/>
                <a:ea typeface="思源黑体"/>
                <a:cs typeface="思源黑体"/>
                <a:sym typeface="思源黑体"/>
              </a:rPr>
              <a:t>通过屏幕或App，患者可以实时查看舌头动作的准确性和效果，获得即时调整建议。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60235" y="5718129"/>
            <a:ext cx="271446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A9C6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实时可视化反馈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93607" y="5718129"/>
            <a:ext cx="367073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多模态舌部数据捕捉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35668" y="6269303"/>
            <a:ext cx="2763730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设备内置动态游戏模式，将舌头训练融入趣味互动，减少患者抗拒情绪。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45033" y="5652313"/>
            <a:ext cx="35447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游戏化与个性化结合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24805" y="6337254"/>
            <a:ext cx="3150833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设备结合柔性压力传感器与惯性传感器（IMU），实现对舌头力量和运动轨迹的精准捕捉。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91976" y="4574151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b="1">
                <a:solidFill>
                  <a:srgbClr val="3D96B5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61266" y="4574151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b="1">
                <a:solidFill>
                  <a:srgbClr val="3D96B5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230554" y="4574151"/>
            <a:ext cx="3969342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b="1">
                <a:solidFill>
                  <a:srgbClr val="3D96B5"/>
                </a:solidFill>
                <a:latin typeface="思源黑体-超粗体"/>
                <a:ea typeface="思源黑体-超粗体"/>
                <a:cs typeface="思源黑体-超粗体"/>
                <a:sym typeface="思源黑体-超粗体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216</Words>
  <Application>Microsoft Office PowerPoint</Application>
  <PresentationFormat>自定义</PresentationFormat>
  <Paragraphs>65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Calibri</vt:lpstr>
      <vt:lpstr>Montserrat</vt:lpstr>
      <vt:lpstr>思源黑体 Bold</vt:lpstr>
      <vt:lpstr>思源黑体</vt:lpstr>
      <vt:lpstr>Montserrat Heavy</vt:lpstr>
      <vt:lpstr>Montserrat Medium</vt:lpstr>
      <vt:lpstr>Arial</vt:lpstr>
      <vt:lpstr>思源黑体-超粗体</vt:lpstr>
      <vt:lpstr>Montserrat Ultra-Bold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商业计划书模板</dc:title>
  <cp:lastModifiedBy>陈奕辰</cp:lastModifiedBy>
  <cp:revision>6</cp:revision>
  <dcterms:created xsi:type="dcterms:W3CDTF">2006-08-16T00:00:00Z</dcterms:created>
  <dcterms:modified xsi:type="dcterms:W3CDTF">2025-05-13T11:39:36Z</dcterms:modified>
  <dc:identifier>DAGmxGU4JfQ</dc:identifier>
</cp:coreProperties>
</file>